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1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33" y="57"/>
      </p:cViewPr>
      <p:guideLst>
        <p:guide orient="horz" pos="2160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2025/12/15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2025/12/15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2025/12/15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2025/12/15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69.xml"/><Relationship Id="rId7" Type="http://schemas.openxmlformats.org/officeDocument/2006/relationships/image" Target="../media/image3.sv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image" Target="../media/image7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83.xml"/><Relationship Id="rId7" Type="http://schemas.openxmlformats.org/officeDocument/2006/relationships/image" Target="../media/image14.png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image" Target="../media/image19.png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zh-CN"/>
              <a:t>单晶</a:t>
            </a:r>
            <a:r>
              <a:rPr lang="en-US" altLang="zh-CN"/>
              <a:t>X</a:t>
            </a:r>
            <a:r>
              <a:rPr lang="zh-CN" altLang="en-US"/>
              <a:t>射线衍射仪培训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/>
              <a:t>白浩然</a:t>
            </a:r>
            <a:endParaRPr lang="en-US" altLang="zh-CN"/>
          </a:p>
          <a:p>
            <a:r>
              <a:rPr lang="en-US" altLang="zh-CN"/>
              <a:t>2025.11</a:t>
            </a:r>
          </a:p>
          <a:p>
            <a:endParaRPr lang="en-US" altLang="zh-CN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附件</a:t>
            </a: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准备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检查上一位使用者是否完成测试</a:t>
            </a:r>
          </a:p>
          <a:p>
            <a:r>
              <a:rPr lang="zh-CN" altLang="en-US"/>
              <a:t>确保</a:t>
            </a:r>
            <a:r>
              <a:rPr lang="en-US" altLang="zh-CN"/>
              <a:t> Measurement Server,  BIS Server,  APEX5</a:t>
            </a:r>
            <a:r>
              <a:rPr lang="zh-CN" altLang="en-US"/>
              <a:t>，软件保持打开】</a:t>
            </a:r>
          </a:p>
          <a:p>
            <a:r>
              <a:rPr lang="zh-CN" altLang="en-US">
                <a:sym typeface="+mn-ea"/>
              </a:rPr>
              <a:t>确定</a:t>
            </a:r>
            <a:r>
              <a:rPr lang="en-US" altLang="zh-CN">
                <a:sym typeface="+mn-ea"/>
              </a:rPr>
              <a:t>BIS Server</a:t>
            </a:r>
            <a:r>
              <a:rPr lang="zh-CN" altLang="en-US">
                <a:sym typeface="+mn-ea"/>
              </a:rPr>
              <a:t>中不存在报错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准备样品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330" y="1565910"/>
            <a:ext cx="8325485" cy="4683760"/>
          </a:xfrm>
        </p:spPr>
        <p:txBody>
          <a:bodyPr/>
          <a:lstStyle/>
          <a:p>
            <a:r>
              <a:rPr lang="zh-CN" altLang="en-US"/>
              <a:t>单晶室中目前只提供</a:t>
            </a:r>
            <a:r>
              <a:rPr lang="en-US" altLang="zh-CN"/>
              <a:t>loop</a:t>
            </a:r>
            <a:r>
              <a:rPr lang="zh-CN" altLang="en-US"/>
              <a:t>环，样品测量对于尺寸的要求是小于</a:t>
            </a:r>
            <a:r>
              <a:rPr lang="en-US" altLang="zh-CN"/>
              <a:t>200</a:t>
            </a:r>
            <a:r>
              <a:rPr lang="zh-CN" altLang="en-US"/>
              <a:t>微米，如果需要测量更大尺寸的样品，可以自己烧制玻璃丝进行测量。对于容易风化</a:t>
            </a:r>
            <a:r>
              <a:rPr lang="en-US" altLang="zh-CN"/>
              <a:t>/</a:t>
            </a:r>
            <a:r>
              <a:rPr lang="zh-CN" altLang="en-US"/>
              <a:t>挥发</a:t>
            </a:r>
            <a:r>
              <a:rPr lang="en-US" altLang="zh-CN"/>
              <a:t>/</a:t>
            </a:r>
            <a:r>
              <a:rPr lang="zh-CN" altLang="en-US"/>
              <a:t>强腐蚀性的样品需自备毛细管。</a:t>
            </a:r>
          </a:p>
          <a:p>
            <a:r>
              <a:rPr lang="zh-CN" altLang="en-US"/>
              <a:t>测量需选择边缘清晰，没有明显裂痕的</a:t>
            </a:r>
            <a:r>
              <a:rPr lang="zh-CN" altLang="en-US">
                <a:sym typeface="+mn-ea"/>
              </a:rPr>
              <a:t>样品，必要时可以对样品进行切割，如果样品表面附着有碎屑可以在惰性油中进行清洗。</a:t>
            </a:r>
          </a:p>
          <a:p>
            <a:r>
              <a:rPr lang="zh-CN" altLang="en-US">
                <a:sym typeface="+mn-ea"/>
              </a:rPr>
              <a:t>将样品放于</a:t>
            </a:r>
            <a:r>
              <a:rPr lang="en-US" altLang="zh-CN">
                <a:sym typeface="+mn-ea"/>
              </a:rPr>
              <a:t>loop</a:t>
            </a:r>
            <a:r>
              <a:rPr lang="zh-CN" altLang="en-US">
                <a:sym typeface="+mn-ea"/>
              </a:rPr>
              <a:t>环中圆环位置，样品会悬浮在环中或者粘附在环的上方。</a:t>
            </a:r>
          </a:p>
          <a:p>
            <a:r>
              <a:rPr lang="zh-CN" altLang="en-US">
                <a:sym typeface="+mn-ea"/>
              </a:rPr>
              <a:t>将样品放在磁吸底座上。</a:t>
            </a:r>
          </a:p>
          <a:p>
            <a:pPr marL="0" indent="0">
              <a:buNone/>
            </a:pPr>
            <a:r>
              <a:rPr lang="zh-CN" altLang="en-US" sz="2800">
                <a:solidFill>
                  <a:srgbClr val="FF0000"/>
                </a:solidFill>
                <a:sym typeface="+mn-ea"/>
              </a:rPr>
              <a:t>注意：不要碰到光束挡板，准直器以及上方的制冷系统！</a:t>
            </a:r>
          </a:p>
          <a:p>
            <a:endParaRPr lang="zh-CN" altLang="en-US">
              <a:sym typeface="+mn-ea"/>
            </a:endParaRPr>
          </a:p>
          <a:p>
            <a:endParaRPr lang="zh-CN" altLang="en-US"/>
          </a:p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9261475" y="531495"/>
            <a:ext cx="3101340" cy="2357120"/>
            <a:chOff x="3018" y="5748"/>
            <a:chExt cx="4884" cy="3712"/>
          </a:xfrm>
        </p:grpSpPr>
        <p:grpSp>
          <p:nvGrpSpPr>
            <p:cNvPr id="8" name="组合 7"/>
            <p:cNvGrpSpPr/>
            <p:nvPr/>
          </p:nvGrpSpPr>
          <p:grpSpPr>
            <a:xfrm>
              <a:off x="3018" y="5748"/>
              <a:ext cx="4884" cy="3712"/>
              <a:chOff x="3018" y="5748"/>
              <a:chExt cx="4884" cy="3712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18" y="6233"/>
                <a:ext cx="2508" cy="2496"/>
              </a:xfrm>
              <a:prstGeom prst="rect">
                <a:avLst/>
              </a:prstGeom>
            </p:spPr>
          </p:pic>
          <p:sp>
            <p:nvSpPr>
              <p:cNvPr id="5" name="文本框 4"/>
              <p:cNvSpPr txBox="1"/>
              <p:nvPr/>
            </p:nvSpPr>
            <p:spPr>
              <a:xfrm>
                <a:off x="3426" y="8880"/>
                <a:ext cx="1345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/>
                  <a:t>loop</a:t>
                </a:r>
                <a:r>
                  <a:rPr lang="zh-CN" altLang="en-US"/>
                  <a:t>环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5322" y="5748"/>
                <a:ext cx="2580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/>
                  <a:t>样品放置处</a:t>
                </a:r>
              </a:p>
            </p:txBody>
          </p:sp>
        </p:grpSp>
        <p:pic>
          <p:nvPicPr>
            <p:cNvPr id="6" name="图片 5" descr="10787419811"/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14460000">
              <a:off x="4197" y="5770"/>
              <a:ext cx="917" cy="917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1955" y="3429000"/>
            <a:ext cx="2040255" cy="26219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晶体对中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92150" y="1313815"/>
            <a:ext cx="2442210" cy="29641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5170" y="1268095"/>
            <a:ext cx="3013710" cy="23012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151370" y="1268095"/>
            <a:ext cx="466725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打开</a:t>
            </a:r>
            <a:r>
              <a:rPr lang="en-US" altLang="zh-CN"/>
              <a:t>apex5</a:t>
            </a:r>
            <a:r>
              <a:rPr lang="zh-CN" altLang="en-US"/>
              <a:t>软件，</a:t>
            </a:r>
          </a:p>
          <a:p>
            <a:r>
              <a:rPr lang="zh-CN" altLang="en-US"/>
              <a:t>选择</a:t>
            </a:r>
            <a:r>
              <a:rPr lang="en-US" altLang="zh-CN"/>
              <a:t>sample-new</a:t>
            </a:r>
          </a:p>
          <a:p>
            <a:r>
              <a:rPr lang="zh-CN" altLang="en-US"/>
              <a:t>数据存在于</a:t>
            </a:r>
            <a:r>
              <a:rPr lang="en-US" altLang="zh-CN"/>
              <a:t>D</a:t>
            </a:r>
            <a:r>
              <a:rPr lang="zh-CN" altLang="en-US"/>
              <a:t>盘，其中数据命名文件中</a:t>
            </a:r>
          </a:p>
          <a:p>
            <a:r>
              <a:rPr lang="zh-CN" altLang="en-US">
                <a:solidFill>
                  <a:srgbClr val="FF0000"/>
                </a:solidFill>
              </a:rPr>
              <a:t>不可以</a:t>
            </a:r>
            <a:r>
              <a:rPr lang="zh-CN" altLang="en-US"/>
              <a:t>存在汉字，除了</a:t>
            </a:r>
            <a:r>
              <a:rPr lang="en-US" altLang="zh-CN"/>
              <a:t>_</a:t>
            </a:r>
            <a:r>
              <a:rPr lang="zh-CN" altLang="en-US"/>
              <a:t>以外的特殊符号。</a:t>
            </a:r>
          </a:p>
          <a:p>
            <a:r>
              <a:rPr lang="zh-CN" altLang="en-US"/>
              <a:t>推荐使用命名方式：</a:t>
            </a:r>
            <a:r>
              <a:rPr lang="en-US" altLang="zh-CN"/>
              <a:t>“</a:t>
            </a:r>
            <a:r>
              <a:rPr lang="zh-CN" altLang="en-US"/>
              <a:t>日期样品</a:t>
            </a:r>
            <a:r>
              <a:rPr lang="en-US" altLang="zh-CN"/>
              <a:t>+</a:t>
            </a:r>
            <a:r>
              <a:rPr lang="zh-CN" altLang="en-US"/>
              <a:t>名称</a:t>
            </a:r>
            <a:r>
              <a:rPr lang="en-US" altLang="zh-CN"/>
              <a:t>_abcd”</a:t>
            </a:r>
          </a:p>
          <a:p>
            <a:r>
              <a:rPr lang="zh-CN" altLang="en-US"/>
              <a:t>完成样品新建之后，可以对样品的组分，尺寸，颜色等进行描述</a:t>
            </a:r>
            <a:endParaRPr lang="en-US" altLang="zh-CN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150" y="4533900"/>
            <a:ext cx="9091295" cy="21412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晶体对中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209915" y="1268095"/>
            <a:ext cx="3608705" cy="41097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/>
              <a:t>关上门，之后点击</a:t>
            </a:r>
            <a:r>
              <a:rPr lang="en-US" altLang="zh-CN"/>
              <a:t>“set up”-“center crystal”-“center”</a:t>
            </a:r>
            <a:r>
              <a:rPr lang="zh-CN" altLang="en-US"/>
              <a:t>等待图像清晰再打开门。</a:t>
            </a:r>
          </a:p>
          <a:p>
            <a:r>
              <a:rPr lang="zh-CN" altLang="en-US"/>
              <a:t>对转角器进行调节使样品位于视野中央。</a:t>
            </a:r>
          </a:p>
          <a:p>
            <a:r>
              <a:rPr lang="zh-CN" altLang="en-US"/>
              <a:t>取下调节螺丝刀，点击</a:t>
            </a:r>
            <a:r>
              <a:rPr lang="en-US" altLang="zh-CN"/>
              <a:t>“Spin phi 90”</a:t>
            </a:r>
            <a:r>
              <a:rPr lang="zh-CN" altLang="en-US"/>
              <a:t>再次进行调节，多次重复操作，使得样品始终处在视野中央。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30" y="1268095"/>
            <a:ext cx="7432040" cy="359473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8345" y="5057140"/>
            <a:ext cx="2453005" cy="1606550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3007360" y="2564765"/>
            <a:ext cx="920115" cy="901700"/>
          </a:xfrm>
          <a:prstGeom prst="ellipse">
            <a:avLst/>
          </a:prstGeom>
          <a:solidFill>
            <a:srgbClr val="FF0000">
              <a:alpha val="23000"/>
            </a:srgb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Screen crystal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98755" y="1503045"/>
            <a:ext cx="7404735" cy="35693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175625" y="1341755"/>
            <a:ext cx="359981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ym typeface="+mn-ea"/>
              </a:rPr>
              <a:t>点击</a:t>
            </a:r>
            <a:r>
              <a:rPr lang="en-US" altLang="zh-CN">
                <a:sym typeface="+mn-ea"/>
              </a:rPr>
              <a:t>“set up”-“Screen crystal”</a:t>
            </a:r>
            <a:r>
              <a:rPr lang="zh-CN" altLang="en-US">
                <a:sym typeface="+mn-ea"/>
              </a:rPr>
              <a:t>，调节探测器距离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（不要低于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40mm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）</a:t>
            </a:r>
          </a:p>
          <a:p>
            <a:r>
              <a:rPr lang="zh-CN" altLang="en-US">
                <a:solidFill>
                  <a:schemeClr val="tx1"/>
                </a:solidFill>
                <a:sym typeface="+mn-ea"/>
              </a:rPr>
              <a:t>和曝光时间，点击</a:t>
            </a:r>
            <a:r>
              <a:rPr lang="en-US" altLang="zh-CN">
                <a:sym typeface="+mn-ea"/>
              </a:rPr>
              <a:t>“</a:t>
            </a:r>
            <a:r>
              <a:rPr lang="en-US" altLang="zh-CN">
                <a:solidFill>
                  <a:schemeClr val="tx1"/>
                </a:solidFill>
                <a:sym typeface="+mn-ea"/>
              </a:rPr>
              <a:t>drive+scan”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拍摄一张衍射图片。</a:t>
            </a:r>
          </a:p>
          <a:p>
            <a:r>
              <a:rPr lang="zh-CN" altLang="en-US">
                <a:solidFill>
                  <a:schemeClr val="tx1"/>
                </a:solidFill>
                <a:sym typeface="+mn-ea"/>
              </a:rPr>
              <a:t>观察位于图像中心的挡板阴影确保没有出现衍射点。（可以调节图片下方坐标轴观察有无衍射强度过大的点）</a:t>
            </a:r>
          </a:p>
          <a:p>
            <a:endParaRPr lang="zh-CN" altLang="en-US">
              <a:solidFill>
                <a:schemeClr val="tx1"/>
              </a:solidFill>
              <a:sym typeface="+mn-ea"/>
            </a:endParaRPr>
          </a:p>
          <a:p>
            <a:r>
              <a:rPr lang="zh-CN" altLang="en-US">
                <a:solidFill>
                  <a:schemeClr val="tx1"/>
                </a:solidFill>
                <a:sym typeface="+mn-ea"/>
              </a:rPr>
              <a:t>注意：初次进行扫描，系统会从待机状态开启，</a:t>
            </a:r>
            <a:r>
              <a:rPr lang="en-US" altLang="zh-CN">
                <a:solidFill>
                  <a:schemeClr val="tx1"/>
                </a:solidFill>
                <a:sym typeface="+mn-ea"/>
              </a:rPr>
              <a:t>X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射线靶启动需要大约五分钟，请耐心等待，期间请勿操作。</a:t>
            </a:r>
          </a:p>
          <a:p>
            <a:r>
              <a:rPr lang="zh-CN" altLang="en-US">
                <a:solidFill>
                  <a:srgbClr val="FF0000"/>
                </a:solidFill>
                <a:sym typeface="+mn-ea"/>
              </a:rPr>
              <a:t>如果视野中央出现了高强度衍射点请立刻停止实验，并尽快联系管理员</a:t>
            </a:r>
          </a:p>
        </p:txBody>
      </p:sp>
      <p:pic>
        <p:nvPicPr>
          <p:cNvPr id="7" name="图片 6" descr="mo_fastscan_01_000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210" y="1503045"/>
            <a:ext cx="5342890" cy="2836545"/>
          </a:xfrm>
          <a:prstGeom prst="rect">
            <a:avLst/>
          </a:prstGeom>
        </p:spPr>
      </p:pic>
      <p:sp>
        <p:nvSpPr>
          <p:cNvPr id="10" name="下箭头 9"/>
          <p:cNvSpPr/>
          <p:nvPr/>
        </p:nvSpPr>
        <p:spPr>
          <a:xfrm rot="2280000">
            <a:off x="3765550" y="2029460"/>
            <a:ext cx="270510" cy="926465"/>
          </a:xfrm>
          <a:prstGeom prst="downArrow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138930" y="1890395"/>
            <a:ext cx="13233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</a:rPr>
              <a:t>挡板阴影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Determine Unit Cell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9575" y="1704975"/>
            <a:ext cx="6750050" cy="38011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175625" y="1341755"/>
            <a:ext cx="359981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ym typeface="+mn-ea"/>
              </a:rPr>
              <a:t>点击</a:t>
            </a:r>
            <a:r>
              <a:rPr lang="en-US" altLang="zh-CN">
                <a:sym typeface="+mn-ea"/>
              </a:rPr>
              <a:t>“evaluate”-“Determine Unit Cell”</a:t>
            </a:r>
            <a:r>
              <a:rPr lang="zh-CN" altLang="en-US">
                <a:sym typeface="+mn-ea"/>
              </a:rPr>
              <a:t>，调节探测器距离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（不要低于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40mm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）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和曝光时间（</a:t>
            </a:r>
            <a:r>
              <a:rPr lang="en-US" altLang="zh-CN">
                <a:solidFill>
                  <a:schemeClr val="tx1"/>
                </a:solidFill>
                <a:sym typeface="+mn-ea"/>
              </a:rPr>
              <a:t>1s/1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°），点击</a:t>
            </a:r>
            <a:r>
              <a:rPr lang="en-US" altLang="zh-CN">
                <a:sym typeface="+mn-ea"/>
              </a:rPr>
              <a:t>“</a:t>
            </a:r>
            <a:r>
              <a:rPr lang="en-US" altLang="zh-CN">
                <a:solidFill>
                  <a:schemeClr val="tx1"/>
                </a:solidFill>
                <a:sym typeface="+mn-ea"/>
              </a:rPr>
              <a:t>collect”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拍摄</a:t>
            </a:r>
            <a:r>
              <a:rPr lang="en-US" altLang="zh-CN">
                <a:solidFill>
                  <a:schemeClr val="tx1"/>
                </a:solidFill>
                <a:sym typeface="+mn-ea"/>
              </a:rPr>
              <a:t>180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张衍射图片。</a:t>
            </a:r>
          </a:p>
          <a:p>
            <a:r>
              <a:rPr lang="zh-CN" altLang="en-US">
                <a:solidFill>
                  <a:schemeClr val="tx1"/>
                </a:solidFill>
                <a:sym typeface="+mn-ea"/>
              </a:rPr>
              <a:t>观察位于图像中心的挡板阴影确保没有出现衍射点。（可以调节图片下方坐标轴观察有无衍射强度过大的点）</a:t>
            </a:r>
          </a:p>
          <a:p>
            <a:endParaRPr lang="zh-CN" altLang="en-US">
              <a:solidFill>
                <a:schemeClr val="tx1"/>
              </a:solidFill>
              <a:sym typeface="+mn-ea"/>
            </a:endParaRPr>
          </a:p>
          <a:p>
            <a:r>
              <a:rPr lang="zh-CN" altLang="en-US">
                <a:solidFill>
                  <a:schemeClr val="tx1"/>
                </a:solidFill>
                <a:sym typeface="+mn-ea"/>
              </a:rPr>
              <a:t>注意：初次进行扫描，系统会从待机状态开启，</a:t>
            </a:r>
            <a:r>
              <a:rPr lang="en-US" altLang="zh-CN">
                <a:solidFill>
                  <a:schemeClr val="tx1"/>
                </a:solidFill>
                <a:sym typeface="+mn-ea"/>
              </a:rPr>
              <a:t>X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射线靶启动需要大约五分钟，请耐心等待，期间请勿操作。</a:t>
            </a:r>
          </a:p>
          <a:p>
            <a:r>
              <a:rPr lang="zh-CN" altLang="en-US">
                <a:solidFill>
                  <a:srgbClr val="FF0000"/>
                </a:solidFill>
                <a:sym typeface="+mn-ea"/>
              </a:rPr>
              <a:t>如果视野中央出现了高强度衍射点请立刻停止实验，并尽快联系管理员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770" y="2694305"/>
            <a:ext cx="2265680" cy="381317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>
                <a:sym typeface="+mn-ea"/>
              </a:rPr>
              <a:t>Determine Unit Cell</a:t>
            </a:r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30860" y="1313815"/>
            <a:ext cx="2842895" cy="12661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028305" y="824865"/>
            <a:ext cx="3599815" cy="53676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>
                <a:sym typeface="+mn-ea"/>
              </a:rPr>
              <a:t>点击</a:t>
            </a:r>
            <a:r>
              <a:rPr lang="en-US" altLang="zh-CN">
                <a:sym typeface="+mn-ea"/>
              </a:rPr>
              <a:t>“evaluate”-“Determine Unit Cell-Harvest spots”</a:t>
            </a:r>
            <a:r>
              <a:rPr lang="zh-CN" altLang="en-US">
                <a:sym typeface="+mn-ea"/>
              </a:rPr>
              <a:t>，调节信噪比，确保大部分低角度衍射峰被选上，之后点击</a:t>
            </a:r>
            <a:r>
              <a:rPr lang="en-US" altLang="zh-CN">
                <a:sym typeface="+mn-ea"/>
              </a:rPr>
              <a:t>Harvest</a:t>
            </a:r>
            <a:r>
              <a:rPr lang="zh-CN" altLang="en-US">
                <a:sym typeface="+mn-ea"/>
              </a:rPr>
              <a:t>进行取点。</a:t>
            </a:r>
          </a:p>
          <a:p>
            <a:r>
              <a:rPr lang="zh-CN" altLang="en-US">
                <a:sym typeface="+mn-ea"/>
              </a:rPr>
              <a:t>之后点击</a:t>
            </a:r>
            <a:r>
              <a:rPr lang="en-US" altLang="zh-CN">
                <a:sym typeface="+mn-ea"/>
              </a:rPr>
              <a:t>“Index”</a:t>
            </a:r>
            <a:r>
              <a:rPr lang="zh-CN" altLang="en-US">
                <a:sym typeface="+mn-ea"/>
              </a:rPr>
              <a:t>，调节信噪比之后再次点击</a:t>
            </a:r>
            <a:r>
              <a:rPr lang="en-US" altLang="zh-CN">
                <a:sym typeface="+mn-ea"/>
              </a:rPr>
              <a:t>“Index”</a:t>
            </a:r>
            <a:r>
              <a:rPr lang="zh-CN" altLang="en-US">
                <a:sym typeface="+mn-ea"/>
              </a:rPr>
              <a:t>对于好的晶体，</a:t>
            </a:r>
            <a:r>
              <a:rPr lang="en-US" altLang="zh-CN">
                <a:sym typeface="+mn-ea"/>
              </a:rPr>
              <a:t>index</a:t>
            </a:r>
            <a:r>
              <a:rPr lang="zh-CN" altLang="en-US">
                <a:sym typeface="+mn-ea"/>
              </a:rPr>
              <a:t>之后两种方法</a:t>
            </a:r>
            <a:r>
              <a:rPr lang="en-US" altLang="zh-CN">
                <a:sym typeface="+mn-ea"/>
              </a:rPr>
              <a:t>hkl</a:t>
            </a:r>
            <a:r>
              <a:rPr lang="zh-CN" altLang="en-US">
                <a:sym typeface="+mn-ea"/>
              </a:rPr>
              <a:t>系数种</a:t>
            </a:r>
            <a:r>
              <a:rPr lang="en-US" altLang="zh-CN">
                <a:sym typeface="+mn-ea"/>
              </a:rPr>
              <a:t>0.3</a:t>
            </a:r>
            <a:r>
              <a:rPr lang="zh-CN" altLang="en-US">
                <a:sym typeface="+mn-ea"/>
              </a:rPr>
              <a:t>应大于</a:t>
            </a:r>
            <a:r>
              <a:rPr lang="en-US" altLang="zh-CN">
                <a:sym typeface="+mn-ea"/>
              </a:rPr>
              <a:t>90</a:t>
            </a:r>
            <a:r>
              <a:rPr lang="zh-CN" altLang="en-US">
                <a:sym typeface="+mn-ea"/>
              </a:rPr>
              <a:t>。点击</a:t>
            </a:r>
            <a:r>
              <a:rPr lang="en-US" altLang="zh-CN">
                <a:sym typeface="+mn-ea"/>
              </a:rPr>
              <a:t>“accept”</a:t>
            </a:r>
            <a:r>
              <a:rPr lang="zh-CN" altLang="en-US">
                <a:sym typeface="+mn-ea"/>
              </a:rPr>
              <a:t>，进行</a:t>
            </a:r>
            <a:r>
              <a:rPr lang="en-US" altLang="zh-CN">
                <a:sym typeface="+mn-ea"/>
              </a:rPr>
              <a:t>refine</a:t>
            </a:r>
            <a:r>
              <a:rPr lang="zh-CN" altLang="en-US">
                <a:sym typeface="+mn-ea"/>
              </a:rPr>
              <a:t>，当稳定之后，点击</a:t>
            </a:r>
            <a:r>
              <a:rPr lang="en-US" altLang="zh-CN">
                <a:sym typeface="+mn-ea"/>
              </a:rPr>
              <a:t>“accept”</a:t>
            </a:r>
          </a:p>
          <a:p>
            <a:r>
              <a:rPr lang="zh-CN" altLang="en-US">
                <a:sym typeface="+mn-ea"/>
              </a:rPr>
              <a:t>点击</a:t>
            </a:r>
            <a:r>
              <a:rPr lang="en-US" altLang="zh-CN">
                <a:sym typeface="+mn-ea"/>
              </a:rPr>
              <a:t>“domain”</a:t>
            </a:r>
            <a:r>
              <a:rPr lang="zh-CN" altLang="en-US">
                <a:sym typeface="+mn-ea"/>
              </a:rPr>
              <a:t>点击</a:t>
            </a:r>
            <a:r>
              <a:rPr lang="en-US" altLang="zh-CN">
                <a:sym typeface="+mn-ea"/>
              </a:rPr>
              <a:t>“find domain”</a:t>
            </a:r>
            <a:r>
              <a:rPr lang="zh-CN" altLang="en-US">
                <a:sym typeface="+mn-ea"/>
              </a:rPr>
              <a:t>如果具有孪晶，</a:t>
            </a:r>
            <a:r>
              <a:rPr lang="en-US" altLang="zh-CN">
                <a:sym typeface="+mn-ea"/>
              </a:rPr>
              <a:t>hkl</a:t>
            </a:r>
            <a:r>
              <a:rPr lang="zh-CN" altLang="en-US">
                <a:sym typeface="+mn-ea"/>
              </a:rPr>
              <a:t>系数会有一定上升，但是如果孪晶过多对于测量结果也具有影响。</a:t>
            </a:r>
          </a:p>
          <a:p>
            <a:r>
              <a:rPr lang="zh-CN" altLang="en-US">
                <a:sym typeface="+mn-ea"/>
              </a:rPr>
              <a:t>点击</a:t>
            </a:r>
            <a:r>
              <a:rPr lang="en-US" altLang="zh-CN">
                <a:sym typeface="+mn-ea"/>
              </a:rPr>
              <a:t>“Bravais”</a:t>
            </a:r>
            <a:r>
              <a:rPr lang="zh-CN" altLang="en-US">
                <a:sym typeface="+mn-ea"/>
              </a:rPr>
              <a:t>查找晶体</a:t>
            </a:r>
            <a:r>
              <a:rPr lang="en-US" altLang="zh-CN">
                <a:sym typeface="+mn-ea"/>
              </a:rPr>
              <a:t>bravais</a:t>
            </a:r>
            <a:r>
              <a:rPr lang="zh-CN" altLang="en-US">
                <a:sym typeface="+mn-ea"/>
              </a:rPr>
              <a:t>空间群。（可能的空间群会标绿，系统会自动选择可能性最大的空间群）点击</a:t>
            </a:r>
            <a:r>
              <a:rPr lang="en-US" altLang="zh-CN">
                <a:sym typeface="+mn-ea"/>
              </a:rPr>
              <a:t>“accept”</a:t>
            </a:r>
            <a:r>
              <a:rPr lang="zh-CN" altLang="en-US">
                <a:sym typeface="+mn-ea"/>
              </a:rPr>
              <a:t>，进行</a:t>
            </a:r>
            <a:r>
              <a:rPr lang="en-US" altLang="zh-CN">
                <a:sym typeface="+mn-ea"/>
              </a:rPr>
              <a:t>refine</a:t>
            </a:r>
            <a:r>
              <a:rPr lang="zh-CN" altLang="en-US">
                <a:sym typeface="+mn-ea"/>
              </a:rPr>
              <a:t>，当稳定之后，点击</a:t>
            </a:r>
            <a:r>
              <a:rPr lang="en-US" altLang="zh-CN">
                <a:sym typeface="+mn-ea"/>
              </a:rPr>
              <a:t>“accept”</a:t>
            </a:r>
            <a:r>
              <a:rPr lang="zh-CN" altLang="en-US">
                <a:sym typeface="+mn-ea"/>
              </a:rPr>
              <a:t>完成定晶胞。</a:t>
            </a:r>
            <a:endParaRPr lang="en-US" altLang="zh-CN">
              <a:sym typeface="+mn-ea"/>
            </a:endParaRPr>
          </a:p>
          <a:p>
            <a:endParaRPr lang="en-US" altLang="zh-CN">
              <a:sym typeface="+mn-ea"/>
            </a:endParaRPr>
          </a:p>
          <a:p>
            <a:endParaRPr lang="zh-CN" altLang="en-US">
              <a:sym typeface="+mn-ea"/>
            </a:endParaRPr>
          </a:p>
          <a:p>
            <a:endParaRPr lang="zh-CN" altLang="en-US">
              <a:solidFill>
                <a:srgbClr val="FF0000"/>
              </a:solidFill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39185" y="1313815"/>
            <a:ext cx="4232275" cy="13671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6265" y="2805430"/>
            <a:ext cx="4495800" cy="29489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Collect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75285" y="1313815"/>
            <a:ext cx="5356225" cy="30168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285" y="4607560"/>
            <a:ext cx="5732145" cy="1419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508625" y="5401310"/>
            <a:ext cx="511175" cy="18288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5555" y="1047750"/>
            <a:ext cx="6174105" cy="282384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832600" y="4380230"/>
            <a:ext cx="510984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点击</a:t>
            </a:r>
            <a:r>
              <a:rPr lang="en-US" altLang="zh-CN"/>
              <a:t>“calculate strategy”</a:t>
            </a:r>
            <a:r>
              <a:rPr lang="zh-CN" altLang="en-US"/>
              <a:t>设定分辨率，扫描空间群和重复系数，点击</a:t>
            </a:r>
            <a:r>
              <a:rPr lang="en-US" altLang="zh-CN"/>
              <a:t>“determine strategy”</a:t>
            </a:r>
            <a:r>
              <a:rPr lang="zh-CN" altLang="en-US"/>
              <a:t>，确保都是正常后，点击</a:t>
            </a:r>
            <a:r>
              <a:rPr lang="en-US" altLang="zh-CN"/>
              <a:t>“aceep and exit”</a:t>
            </a:r>
            <a:r>
              <a:rPr lang="zh-CN" altLang="en-US"/>
              <a:t>。</a:t>
            </a:r>
          </a:p>
          <a:p>
            <a:r>
              <a:rPr lang="zh-CN" altLang="en-US"/>
              <a:t>点击</a:t>
            </a:r>
            <a:r>
              <a:rPr lang="en-US" altLang="zh-CN"/>
              <a:t>“run experience”</a:t>
            </a:r>
            <a:r>
              <a:rPr lang="zh-CN" altLang="en-US"/>
              <a:t>后点击</a:t>
            </a:r>
            <a:r>
              <a:rPr lang="en-US" altLang="zh-CN"/>
              <a:t>“append strategy”</a:t>
            </a:r>
            <a:r>
              <a:rPr lang="zh-CN" altLang="en-US"/>
              <a:t>确定正常后点击</a:t>
            </a:r>
            <a:r>
              <a:rPr lang="en-US" altLang="zh-CN"/>
              <a:t>“execute”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731</Words>
  <Application>Microsoft Office PowerPoint</Application>
  <PresentationFormat>宽屏</PresentationFormat>
  <Paragraphs>51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WPS</vt:lpstr>
      <vt:lpstr>单晶X射线衍射仪培训</vt:lpstr>
      <vt:lpstr>准备</vt:lpstr>
      <vt:lpstr>准备样品</vt:lpstr>
      <vt:lpstr>晶体对中</vt:lpstr>
      <vt:lpstr>晶体对中</vt:lpstr>
      <vt:lpstr>Screen crystal</vt:lpstr>
      <vt:lpstr>Determine Unit Cell</vt:lpstr>
      <vt:lpstr>Determine Unit Cell</vt:lpstr>
      <vt:lpstr>Collect</vt:lpstr>
      <vt:lpstr>附件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雨桐 王</cp:lastModifiedBy>
  <cp:revision>160</cp:revision>
  <dcterms:created xsi:type="dcterms:W3CDTF">2019-06-19T02:08:00Z</dcterms:created>
  <dcterms:modified xsi:type="dcterms:W3CDTF">2025-12-15T13:48:10Z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071A5C0205F44C178F75D6EDBC3C136D_11</vt:lpwstr>
  </property>
</Properties>
</file>